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5/29/2017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5/29/2017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hiememeulenhoff.bbvms.com/p/postartpagina_720_400_ap/c/2199266.html" TargetMode="External"/><Relationship Id="rId2" Type="http://schemas.openxmlformats.org/officeDocument/2006/relationships/hyperlink" Target="https://thiememeulenhoff.bbvms.com/p/postartpagina_720_400_ap/c/2198512.html" TargetMode="Externa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hyperlink" Target="https://thiememeulenhoff.bbvms.com/p/postartpagina_720_400_ap/c/2199053.html" TargetMode="External"/><Relationship Id="rId4" Type="http://schemas.openxmlformats.org/officeDocument/2006/relationships/hyperlink" Target="https://thiememeulenhoff.bbvms.com/p/postartpagina_720_400_ap/c/2199052.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thiememeulenhoff.bbvms.com/p/postartpagina_720_400_ap/c/2199397.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thiememeulenhoff.bbvms.com/p/postartpagina_720_400_ap/c/2198509.html" TargetMode="External"/><Relationship Id="rId7" Type="http://schemas.openxmlformats.org/officeDocument/2006/relationships/hyperlink" Target="https://thiememeulenhoff.bbvms.com/p/postartpagina_720_400_ap/c/2199397.html" TargetMode="External"/><Relationship Id="rId2" Type="http://schemas.openxmlformats.org/officeDocument/2006/relationships/hyperlink" Target="https://thiememeulenhoff.bbvms.com/p/postartpagina_720_400_ap/c/2199264.html" TargetMode="External"/><Relationship Id="rId1" Type="http://schemas.openxmlformats.org/officeDocument/2006/relationships/slideLayout" Target="../slideLayouts/slideLayout2.xml"/><Relationship Id="rId6" Type="http://schemas.openxmlformats.org/officeDocument/2006/relationships/hyperlink" Target="https://thiememeulenhoff.bbvms.com/p/postartpagina_720_400_ap/c/2198713.html" TargetMode="External"/><Relationship Id="rId5" Type="http://schemas.openxmlformats.org/officeDocument/2006/relationships/hyperlink" Target="https://thiememeulenhoff.bbvms.com/p/postartpagina_720_400_ap/c/2199265.html" TargetMode="External"/><Relationship Id="rId4" Type="http://schemas.openxmlformats.org/officeDocument/2006/relationships/hyperlink" Target="https://thiememeulenhoff.bbvms.com/p/postartpagina_720_400_ap/c/2198429.html" TargetMode="External"/><Relationship Id="rId9"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thiememeulenhoff.bbvms.com/p/postartpagina_720_400_ap/c/2199397.html"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nl-NL" dirty="0"/>
              <a:t>Waarom maken we niet alles in Nederland?</a:t>
            </a:r>
          </a:p>
        </p:txBody>
      </p:sp>
      <p:sp>
        <p:nvSpPr>
          <p:cNvPr id="3" name="Ondertitel 2"/>
          <p:cNvSpPr>
            <a:spLocks noGrp="1"/>
          </p:cNvSpPr>
          <p:nvPr>
            <p:ph type="subTitle" idx="1"/>
          </p:nvPr>
        </p:nvSpPr>
        <p:spPr/>
        <p:txBody>
          <a:bodyPr/>
          <a:lstStyle/>
          <a:p>
            <a:pPr algn="l"/>
            <a:r>
              <a:rPr lang="nl-NL" dirty="0"/>
              <a:t>Hoofdstuk 6</a:t>
            </a:r>
          </a:p>
        </p:txBody>
      </p:sp>
    </p:spTree>
    <p:extLst>
      <p:ext uri="{BB962C8B-B14F-4D97-AF65-F5344CB8AC3E}">
        <p14:creationId xmlns:p14="http://schemas.microsoft.com/office/powerpoint/2010/main" val="1408756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11200"/>
          </a:xfrm>
        </p:spPr>
        <p:txBody>
          <a:bodyPr/>
          <a:lstStyle/>
          <a:p>
            <a:r>
              <a:rPr lang="nl-NL" dirty="0"/>
              <a:t>Begrippen les 3</a:t>
            </a:r>
          </a:p>
        </p:txBody>
      </p:sp>
      <p:sp>
        <p:nvSpPr>
          <p:cNvPr id="3" name="Tijdelijke aanduiding voor inhoud 2"/>
          <p:cNvSpPr>
            <a:spLocks noGrp="1"/>
          </p:cNvSpPr>
          <p:nvPr>
            <p:ph idx="1"/>
          </p:nvPr>
        </p:nvSpPr>
        <p:spPr>
          <a:xfrm>
            <a:off x="677334" y="1320801"/>
            <a:ext cx="8596668" cy="4720562"/>
          </a:xfrm>
        </p:spPr>
        <p:txBody>
          <a:bodyPr/>
          <a:lstStyle/>
          <a:p>
            <a:pPr marL="0" indent="0">
              <a:buNone/>
            </a:pPr>
            <a:r>
              <a:rPr lang="nl-NL" dirty="0">
                <a:hlinkClick r:id="rId2"/>
              </a:rPr>
              <a:t>De distributie</a:t>
            </a:r>
            <a:r>
              <a:rPr lang="nl-NL" dirty="0"/>
              <a:t>: Het verdelen van iets onder veel mensen.</a:t>
            </a:r>
          </a:p>
          <a:p>
            <a:pPr marL="0" indent="0">
              <a:buNone/>
            </a:pPr>
            <a:r>
              <a:rPr lang="nl-NL" dirty="0">
                <a:hlinkClick r:id="rId3"/>
              </a:rPr>
              <a:t>Het eindproduct</a:t>
            </a:r>
            <a:r>
              <a:rPr lang="nl-NL" dirty="0"/>
              <a:t>: Een product waar de fabriek niets meer mee hoeft te doen; het is af. (het eindproduct van een aardappelfabriek is een zak chips) Alles wat je in de winkel kunt kopen is een eindproduct</a:t>
            </a:r>
          </a:p>
          <a:p>
            <a:pPr marL="0" indent="0">
              <a:buNone/>
            </a:pPr>
            <a:r>
              <a:rPr lang="nl-NL" b="1" dirty="0"/>
              <a:t>Het halffabricaat: </a:t>
            </a:r>
            <a:r>
              <a:rPr lang="nl-NL" dirty="0"/>
              <a:t>Een product dat gemaakt is door een fabriek, maar dat nog geen eindproduct is. Een andere fabriek moet het nog afmaken. (voorbeelden van halffabricaten zijn: staal, aluminium, houten planken, smaakstoffen, olie.)</a:t>
            </a:r>
          </a:p>
          <a:p>
            <a:pPr marL="0" indent="0">
              <a:buNone/>
            </a:pPr>
            <a:r>
              <a:rPr lang="nl-NL" dirty="0">
                <a:hlinkClick r:id="rId4"/>
              </a:rPr>
              <a:t>De hoogoven: </a:t>
            </a:r>
            <a:r>
              <a:rPr lang="nl-NL" dirty="0"/>
              <a:t>Een fabriek waarin vloeibaar ijzer gemaakt wordt. Het vloeibare ijzer wordt opgevangen in treinwagens met vuurvaste binnenbekleding. Daarna gaat de trein naar de staalfabriek voor verdere verwerking.</a:t>
            </a:r>
          </a:p>
          <a:p>
            <a:pPr marL="0" indent="0">
              <a:buNone/>
            </a:pPr>
            <a:r>
              <a:rPr lang="nl-NL" dirty="0">
                <a:hlinkClick r:id="rId5"/>
              </a:rPr>
              <a:t>Het netwerk</a:t>
            </a:r>
            <a:r>
              <a:rPr lang="nl-NL" dirty="0"/>
              <a:t>: Alle wegen die gebruikt worden om dingen te vervoeren en alle plekken waarvandaan en waarnaartoe vervoerd kan worden. (spoorwegen, wegen, waterwegen en luchtwegen.</a:t>
            </a:r>
          </a:p>
        </p:txBody>
      </p:sp>
      <p:pic>
        <p:nvPicPr>
          <p:cNvPr id="5" name="Afbeelding 4"/>
          <p:cNvPicPr>
            <a:picLocks noChangeAspect="1"/>
          </p:cNvPicPr>
          <p:nvPr/>
        </p:nvPicPr>
        <p:blipFill>
          <a:blip r:embed="rId6"/>
          <a:stretch>
            <a:fillRect/>
          </a:stretch>
        </p:blipFill>
        <p:spPr>
          <a:xfrm>
            <a:off x="9274002" y="4903787"/>
            <a:ext cx="2390775" cy="1571625"/>
          </a:xfrm>
          <a:prstGeom prst="rect">
            <a:avLst/>
          </a:prstGeom>
        </p:spPr>
      </p:pic>
    </p:spTree>
    <p:extLst>
      <p:ext uri="{BB962C8B-B14F-4D97-AF65-F5344CB8AC3E}">
        <p14:creationId xmlns:p14="http://schemas.microsoft.com/office/powerpoint/2010/main" val="250208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Algemene lesdoelen hoofdstuk 6</a:t>
            </a:r>
          </a:p>
        </p:txBody>
      </p:sp>
      <p:sp>
        <p:nvSpPr>
          <p:cNvPr id="3" name="Tijdelijke aanduiding voor inhoud 2"/>
          <p:cNvSpPr>
            <a:spLocks noGrp="1"/>
          </p:cNvSpPr>
          <p:nvPr>
            <p:ph idx="1"/>
          </p:nvPr>
        </p:nvSpPr>
        <p:spPr/>
        <p:txBody>
          <a:bodyPr>
            <a:normAutofit/>
          </a:bodyPr>
          <a:lstStyle/>
          <a:p>
            <a:pPr marL="0" indent="0">
              <a:buNone/>
            </a:pPr>
            <a:r>
              <a:rPr lang="nl-NL" sz="2400" dirty="0"/>
              <a:t>Aan het eind van dit hoofdstuk weten de leerlingen:</a:t>
            </a:r>
          </a:p>
          <a:p>
            <a:pPr marL="0" indent="0">
              <a:buNone/>
            </a:pPr>
            <a:r>
              <a:rPr lang="nl-NL" sz="2400" dirty="0"/>
              <a:t>- wat de verschillen zijn tussen zware en lichte industrie;</a:t>
            </a:r>
          </a:p>
          <a:p>
            <a:pPr marL="0" indent="0">
              <a:buNone/>
            </a:pPr>
            <a:r>
              <a:rPr lang="nl-NL" sz="2400" dirty="0"/>
              <a:t>- dat er relaties zijn tussen fabrieken onderling, van grondstof tot eindproduct via halffabricaten;</a:t>
            </a:r>
          </a:p>
          <a:p>
            <a:pPr marL="0" indent="0">
              <a:buNone/>
            </a:pPr>
            <a:r>
              <a:rPr lang="nl-NL" sz="2400" dirty="0"/>
              <a:t>-dat bedrijfsonderdelen van een firma verspreid kunnen zijn over meer landen.</a:t>
            </a:r>
          </a:p>
        </p:txBody>
      </p:sp>
    </p:spTree>
    <p:extLst>
      <p:ext uri="{BB962C8B-B14F-4D97-AF65-F5344CB8AC3E}">
        <p14:creationId xmlns:p14="http://schemas.microsoft.com/office/powerpoint/2010/main" val="2551534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Soorten industrie</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We vergelijken in dit hoofdstuk 2 gebieden met elkaar: zware industrie in Rusland en lichte industrie in Slowakije.</a:t>
            </a:r>
          </a:p>
          <a:p>
            <a:pPr marL="0" indent="0">
              <a:buNone/>
            </a:pPr>
            <a:endParaRPr lang="nl-NL" dirty="0"/>
          </a:p>
          <a:p>
            <a:pPr marL="0" indent="0">
              <a:buNone/>
            </a:pPr>
            <a:r>
              <a:rPr lang="nl-NL" b="1" dirty="0">
                <a:hlinkClick r:id="rId2"/>
              </a:rPr>
              <a:t>Zware industrie</a:t>
            </a:r>
            <a:r>
              <a:rPr lang="nl-NL" dirty="0"/>
              <a:t>: Fabrieken die een grondstof verwerken, zoals olie-industrie en de metaalindustrie. (binnen Nederland is dat bv de hoogovens in IJmuiden.) Zware industrie bewerkt een grondstof tot een halffabricaat.</a:t>
            </a:r>
          </a:p>
          <a:p>
            <a:pPr marL="0" indent="0">
              <a:buNone/>
            </a:pPr>
            <a:r>
              <a:rPr lang="nl-NL" dirty="0"/>
              <a:t>Je vindt dit meestal op een plaats waar de grondstof gewonnen wordt, of op een plek waar het aangevoerd kan worden.</a:t>
            </a:r>
          </a:p>
          <a:p>
            <a:pPr marL="0" indent="0">
              <a:buNone/>
            </a:pPr>
            <a:r>
              <a:rPr lang="nl-NL" b="1" dirty="0">
                <a:hlinkClick r:id="rId2"/>
              </a:rPr>
              <a:t>Lichte industrie</a:t>
            </a:r>
            <a:r>
              <a:rPr lang="nl-NL" dirty="0"/>
              <a:t>: Fabrieken die van verschillende onderdelen een eindproduct maken. (binnen Nederland is dat bv. Philips in Eindhoven). De onderdelen worden vaak ergens anders gemaakt. Deze industrie moet dus ook rekening houden met goede aanvoermogelijkheden.</a:t>
            </a:r>
          </a:p>
        </p:txBody>
      </p:sp>
      <p:pic>
        <p:nvPicPr>
          <p:cNvPr id="5" name="Afbeelding 4"/>
          <p:cNvPicPr>
            <a:picLocks noChangeAspect="1"/>
          </p:cNvPicPr>
          <p:nvPr/>
        </p:nvPicPr>
        <p:blipFill>
          <a:blip r:embed="rId3"/>
          <a:stretch>
            <a:fillRect/>
          </a:stretch>
        </p:blipFill>
        <p:spPr>
          <a:xfrm>
            <a:off x="9859962" y="4787900"/>
            <a:ext cx="1819275" cy="1600200"/>
          </a:xfrm>
          <a:prstGeom prst="rect">
            <a:avLst/>
          </a:prstGeom>
        </p:spPr>
      </p:pic>
    </p:spTree>
    <p:extLst>
      <p:ext uri="{BB962C8B-B14F-4D97-AF65-F5344CB8AC3E}">
        <p14:creationId xmlns:p14="http://schemas.microsoft.com/office/powerpoint/2010/main" val="187805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Doelen Les 1</a:t>
            </a:r>
          </a:p>
        </p:txBody>
      </p:sp>
      <p:sp>
        <p:nvSpPr>
          <p:cNvPr id="3" name="Tijdelijke aanduiding voor inhoud 2"/>
          <p:cNvSpPr>
            <a:spLocks noGrp="1"/>
          </p:cNvSpPr>
          <p:nvPr>
            <p:ph idx="1"/>
          </p:nvPr>
        </p:nvSpPr>
        <p:spPr>
          <a:xfrm>
            <a:off x="677334" y="1439333"/>
            <a:ext cx="8596668" cy="4859867"/>
          </a:xfrm>
        </p:spPr>
        <p:txBody>
          <a:bodyPr>
            <a:normAutofit lnSpcReduction="10000"/>
          </a:bodyPr>
          <a:lstStyle/>
          <a:p>
            <a:pPr marL="0" indent="0">
              <a:buNone/>
            </a:pPr>
            <a:r>
              <a:rPr lang="nl-NL" b="1" dirty="0"/>
              <a:t>De leerlingen weten:</a:t>
            </a:r>
          </a:p>
          <a:p>
            <a:pPr marL="0" indent="0">
              <a:buNone/>
            </a:pPr>
            <a:r>
              <a:rPr lang="nl-NL" dirty="0"/>
              <a:t>-dat zware industrie grondstoffen verwerkt;</a:t>
            </a:r>
          </a:p>
          <a:p>
            <a:pPr marL="0" indent="0">
              <a:buNone/>
            </a:pPr>
            <a:r>
              <a:rPr lang="nl-NL" dirty="0"/>
              <a:t>-dat lichte industrie van verschillende onderdelen een product maakt (assemblage)</a:t>
            </a:r>
          </a:p>
          <a:p>
            <a:pPr marL="0" indent="0">
              <a:buNone/>
            </a:pPr>
            <a:endParaRPr lang="nl-NL" dirty="0"/>
          </a:p>
          <a:p>
            <a:pPr marL="0" indent="0">
              <a:buNone/>
            </a:pPr>
            <a:r>
              <a:rPr lang="nl-NL" b="1" dirty="0"/>
              <a:t>De leerlingen kunnen:</a:t>
            </a:r>
          </a:p>
          <a:p>
            <a:pPr marL="0" indent="0">
              <a:buNone/>
            </a:pPr>
            <a:r>
              <a:rPr lang="nl-NL" dirty="0"/>
              <a:t>-op een vereenvoudigde tekening over zware en lichte industrie de volgende begrippen herkennen: aanvoer, afvoer, assemblage, lichte industrie, zware industrie en milieuverontreiniging.</a:t>
            </a:r>
          </a:p>
          <a:p>
            <a:pPr marL="0" indent="0">
              <a:buNone/>
            </a:pPr>
            <a:endParaRPr lang="nl-NL" b="1" dirty="0"/>
          </a:p>
          <a:p>
            <a:pPr marL="0" indent="0">
              <a:buNone/>
            </a:pPr>
            <a:r>
              <a:rPr lang="nl-NL" b="1" dirty="0"/>
              <a:t>De leerlingen realiseren zich dat</a:t>
            </a:r>
            <a:r>
              <a:rPr lang="nl-NL" dirty="0"/>
              <a:t>:</a:t>
            </a:r>
          </a:p>
          <a:p>
            <a:pPr marL="0" indent="0">
              <a:buNone/>
            </a:pPr>
            <a:r>
              <a:rPr lang="nl-NL" dirty="0"/>
              <a:t>-zware industrie er anders uitziet dan lichte industrie;</a:t>
            </a:r>
          </a:p>
          <a:p>
            <a:pPr marL="0" indent="0">
              <a:buNone/>
            </a:pPr>
            <a:r>
              <a:rPr lang="nl-NL" dirty="0"/>
              <a:t>-de lichte industrie goed moet plannen om alle onderdelen voor de producten op tijd in de fabriek te hebben</a:t>
            </a:r>
          </a:p>
        </p:txBody>
      </p:sp>
    </p:spTree>
    <p:extLst>
      <p:ext uri="{BB962C8B-B14F-4D97-AF65-F5344CB8AC3E}">
        <p14:creationId xmlns:p14="http://schemas.microsoft.com/office/powerpoint/2010/main" val="149095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95867"/>
          </a:xfrm>
        </p:spPr>
        <p:txBody>
          <a:bodyPr/>
          <a:lstStyle/>
          <a:p>
            <a:r>
              <a:rPr lang="nl-NL" dirty="0"/>
              <a:t>Begrippen les 1</a:t>
            </a:r>
          </a:p>
        </p:txBody>
      </p:sp>
      <p:sp>
        <p:nvSpPr>
          <p:cNvPr id="3" name="Tijdelijke aanduiding voor inhoud 2"/>
          <p:cNvSpPr>
            <a:spLocks noGrp="1"/>
          </p:cNvSpPr>
          <p:nvPr>
            <p:ph idx="1"/>
          </p:nvPr>
        </p:nvSpPr>
        <p:spPr>
          <a:xfrm>
            <a:off x="677334" y="1405467"/>
            <a:ext cx="8596668" cy="5164666"/>
          </a:xfrm>
        </p:spPr>
        <p:txBody>
          <a:bodyPr/>
          <a:lstStyle/>
          <a:p>
            <a:pPr marL="0" indent="0">
              <a:buNone/>
            </a:pPr>
            <a:r>
              <a:rPr lang="nl-NL" dirty="0">
                <a:hlinkClick r:id="rId2"/>
              </a:rPr>
              <a:t>De assemblage</a:t>
            </a:r>
            <a:r>
              <a:rPr lang="nl-NL" dirty="0"/>
              <a:t>: Het in elkaar zetten van losse onderdelen tot een compleet toestel of apparaat. (vaak komen de onderdelen uit verschillende landen!)</a:t>
            </a:r>
          </a:p>
          <a:p>
            <a:pPr marL="0" indent="0">
              <a:buNone/>
            </a:pPr>
            <a:r>
              <a:rPr lang="nl-NL" dirty="0">
                <a:hlinkClick r:id="rId3"/>
              </a:rPr>
              <a:t>De delfstof </a:t>
            </a:r>
            <a:r>
              <a:rPr lang="nl-NL" dirty="0"/>
              <a:t>(heb je geleerd in hoofdstuk 2)</a:t>
            </a:r>
          </a:p>
          <a:p>
            <a:pPr marL="0" indent="0">
              <a:buNone/>
            </a:pPr>
            <a:r>
              <a:rPr lang="nl-NL" b="1" dirty="0"/>
              <a:t>De grondstof: </a:t>
            </a:r>
            <a:r>
              <a:rPr lang="nl-NL" dirty="0"/>
              <a:t>Stof waaruit de industrie een ander product maakt. (bv. aardappelen zijn een grondstof van de patatfabriek)</a:t>
            </a:r>
          </a:p>
          <a:p>
            <a:pPr marL="0" indent="0">
              <a:buNone/>
            </a:pPr>
            <a:r>
              <a:rPr lang="nl-NL" dirty="0">
                <a:hlinkClick r:id="rId4"/>
              </a:rPr>
              <a:t>De lichte industrie</a:t>
            </a:r>
            <a:r>
              <a:rPr lang="nl-NL" dirty="0"/>
              <a:t>: Fabrieken die alles maken wat wij dagelijks nodig hebben: apparaten, voedsel, kleding enz. </a:t>
            </a:r>
          </a:p>
          <a:p>
            <a:pPr marL="0" indent="0">
              <a:buNone/>
            </a:pPr>
            <a:r>
              <a:rPr lang="nl-NL" dirty="0">
                <a:hlinkClick r:id="rId5"/>
              </a:rPr>
              <a:t>De milieuverontreiniging</a:t>
            </a:r>
            <a:r>
              <a:rPr lang="nl-NL" dirty="0"/>
              <a:t>: Vervuiling van bodem, lucht en water. Een belangrijke milieuverontreiniger in de industrie is de uitstoot van CO2 (koolstofdioxide). Hierdoor ontstaat het broeikaseffect.</a:t>
            </a:r>
          </a:p>
          <a:p>
            <a:pPr marL="0" indent="0">
              <a:buNone/>
            </a:pPr>
            <a:r>
              <a:rPr lang="nl-NL" dirty="0">
                <a:hlinkClick r:id="rId6"/>
              </a:rPr>
              <a:t>De steenkool</a:t>
            </a:r>
            <a:r>
              <a:rPr lang="nl-NL" dirty="0"/>
              <a:t>: Zwarte steen die kan branden. Steenkool lijkt op houtskool, dat op de barbecue gebruikt wordt, maar is veel harder. Het werd vroeger gebruikt om kachels te stoken.</a:t>
            </a:r>
          </a:p>
          <a:p>
            <a:pPr marL="0" indent="0">
              <a:buNone/>
            </a:pPr>
            <a:r>
              <a:rPr lang="nl-NL" dirty="0">
                <a:hlinkClick r:id="rId7"/>
              </a:rPr>
              <a:t>De zware industrie</a:t>
            </a:r>
            <a:r>
              <a:rPr lang="nl-NL" dirty="0"/>
              <a:t>: Fabrieken die een grondstof bewerken, zoals ijzer- en staalfabrieken. (bv de hoogovens in IJmuiden)</a:t>
            </a:r>
          </a:p>
        </p:txBody>
      </p:sp>
      <p:pic>
        <p:nvPicPr>
          <p:cNvPr id="5" name="Afbeelding 4"/>
          <p:cNvPicPr>
            <a:picLocks noChangeAspect="1"/>
          </p:cNvPicPr>
          <p:nvPr/>
        </p:nvPicPr>
        <p:blipFill>
          <a:blip r:embed="rId8"/>
          <a:stretch>
            <a:fillRect/>
          </a:stretch>
        </p:blipFill>
        <p:spPr>
          <a:xfrm>
            <a:off x="9550400" y="1007533"/>
            <a:ext cx="2133600" cy="1666875"/>
          </a:xfrm>
          <a:prstGeom prst="rect">
            <a:avLst/>
          </a:prstGeom>
        </p:spPr>
      </p:pic>
      <p:pic>
        <p:nvPicPr>
          <p:cNvPr id="7" name="Afbeelding 6"/>
          <p:cNvPicPr>
            <a:picLocks noChangeAspect="1"/>
          </p:cNvPicPr>
          <p:nvPr/>
        </p:nvPicPr>
        <p:blipFill>
          <a:blip r:embed="rId9"/>
          <a:stretch>
            <a:fillRect/>
          </a:stretch>
        </p:blipFill>
        <p:spPr>
          <a:xfrm>
            <a:off x="9293225" y="4988983"/>
            <a:ext cx="2647950" cy="1581150"/>
          </a:xfrm>
          <a:prstGeom prst="rect">
            <a:avLst/>
          </a:prstGeom>
        </p:spPr>
      </p:pic>
    </p:spTree>
    <p:extLst>
      <p:ext uri="{BB962C8B-B14F-4D97-AF65-F5344CB8AC3E}">
        <p14:creationId xmlns:p14="http://schemas.microsoft.com/office/powerpoint/2010/main" val="3783750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28133"/>
          </a:xfrm>
        </p:spPr>
        <p:txBody>
          <a:bodyPr/>
          <a:lstStyle/>
          <a:p>
            <a:r>
              <a:rPr lang="nl-NL" dirty="0"/>
              <a:t>Doelen les 2</a:t>
            </a:r>
          </a:p>
        </p:txBody>
      </p:sp>
      <p:sp>
        <p:nvSpPr>
          <p:cNvPr id="3" name="Tijdelijke aanduiding voor inhoud 2"/>
          <p:cNvSpPr>
            <a:spLocks noGrp="1"/>
          </p:cNvSpPr>
          <p:nvPr>
            <p:ph idx="1"/>
          </p:nvPr>
        </p:nvSpPr>
        <p:spPr>
          <a:xfrm>
            <a:off x="677334" y="1845733"/>
            <a:ext cx="8596668" cy="4195629"/>
          </a:xfrm>
        </p:spPr>
        <p:txBody>
          <a:bodyPr/>
          <a:lstStyle/>
          <a:p>
            <a:pPr marL="0" indent="0">
              <a:buNone/>
            </a:pPr>
            <a:r>
              <a:rPr lang="nl-NL" b="1" dirty="0"/>
              <a:t>De leerlingen kunnen:</a:t>
            </a:r>
          </a:p>
          <a:p>
            <a:pPr marL="0" indent="0">
              <a:buNone/>
            </a:pPr>
            <a:r>
              <a:rPr lang="nl-NL" dirty="0"/>
              <a:t>-enkele voorbeelden geven bij de industrievormen uit de legenda;</a:t>
            </a:r>
          </a:p>
          <a:p>
            <a:pPr marL="0" indent="0">
              <a:buNone/>
            </a:pPr>
            <a:r>
              <a:rPr lang="nl-NL" dirty="0"/>
              <a:t>-opzoeken welke vormen van industrie bij een bepaalde plaats of in een land voorkomen;</a:t>
            </a:r>
          </a:p>
          <a:p>
            <a:pPr marL="0" indent="0">
              <a:buNone/>
            </a:pPr>
            <a:r>
              <a:rPr lang="nl-NL" dirty="0"/>
              <a:t>-bij een aantal vormen van industrie een patroon ontdekken op de kaart;</a:t>
            </a:r>
          </a:p>
          <a:p>
            <a:pPr marL="0" indent="0">
              <a:buNone/>
            </a:pPr>
            <a:r>
              <a:rPr lang="nl-NL" dirty="0"/>
              <a:t>-een eenvoudige verklaring geven voor de ligging van een aantal vormen van industrie;</a:t>
            </a:r>
          </a:p>
          <a:p>
            <a:pPr marL="0" indent="0">
              <a:buNone/>
            </a:pPr>
            <a:r>
              <a:rPr lang="nl-NL" dirty="0"/>
              <a:t>-de plaatsnamen uit de topografielijst terugvinden op een blinde kaart.</a:t>
            </a:r>
          </a:p>
        </p:txBody>
      </p:sp>
    </p:spTree>
    <p:extLst>
      <p:ext uri="{BB962C8B-B14F-4D97-AF65-F5344CB8AC3E}">
        <p14:creationId xmlns:p14="http://schemas.microsoft.com/office/powerpoint/2010/main" val="348118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Begrippen les 2</a:t>
            </a:r>
          </a:p>
        </p:txBody>
      </p:sp>
      <p:sp>
        <p:nvSpPr>
          <p:cNvPr id="3" name="Tijdelijke aanduiding voor inhoud 2"/>
          <p:cNvSpPr>
            <a:spLocks noGrp="1"/>
          </p:cNvSpPr>
          <p:nvPr>
            <p:ph idx="1"/>
          </p:nvPr>
        </p:nvSpPr>
        <p:spPr>
          <a:xfrm>
            <a:off x="677334" y="1439333"/>
            <a:ext cx="8596668" cy="4602029"/>
          </a:xfrm>
        </p:spPr>
        <p:txBody>
          <a:bodyPr/>
          <a:lstStyle/>
          <a:p>
            <a:pPr marL="0" indent="0">
              <a:buNone/>
            </a:pPr>
            <a:r>
              <a:rPr lang="nl-NL" dirty="0">
                <a:hlinkClick r:id="rId2"/>
              </a:rPr>
              <a:t>Het industriegebied: </a:t>
            </a:r>
            <a:r>
              <a:rPr lang="nl-NL" dirty="0"/>
              <a:t>Een gebied waar veel fabrieken bij elkaar staan.</a:t>
            </a:r>
          </a:p>
          <a:p>
            <a:pPr marL="0" indent="0">
              <a:buNone/>
            </a:pPr>
            <a:r>
              <a:rPr lang="nl-NL" b="1" dirty="0"/>
              <a:t>De chemische fabriek</a:t>
            </a:r>
            <a:r>
              <a:rPr lang="nl-NL" dirty="0"/>
              <a:t>: Fabrieken waar scheikunde voor nodig is. Er wordt gewerkt met gevaarlijke stoffen om producten te maken als: plastic, verf, lippenstift, wasmiddelen en medicijnen.</a:t>
            </a:r>
          </a:p>
          <a:p>
            <a:pPr marL="0" indent="0">
              <a:buNone/>
            </a:pPr>
            <a:r>
              <a:rPr lang="nl-NL" b="1" dirty="0"/>
              <a:t>De scheepsbouw</a:t>
            </a:r>
            <a:r>
              <a:rPr lang="nl-NL" dirty="0"/>
              <a:t>: Het bouwen van schepen (vergelijk met bosbouw, akkerbouw, wegenbouw </a:t>
            </a:r>
            <a:r>
              <a:rPr lang="nl-NL" dirty="0" err="1"/>
              <a:t>enz</a:t>
            </a:r>
            <a:r>
              <a:rPr lang="nl-NL" dirty="0"/>
              <a:t>)</a:t>
            </a:r>
          </a:p>
          <a:p>
            <a:pPr marL="0" indent="0">
              <a:buNone/>
            </a:pPr>
            <a:r>
              <a:rPr lang="nl-NL" b="1" dirty="0"/>
              <a:t>De textiel: </a:t>
            </a:r>
            <a:r>
              <a:rPr lang="nl-NL" dirty="0"/>
              <a:t>Stof waarvan kleding wordt gemaakt. (katoen, wol, zijde </a:t>
            </a:r>
            <a:r>
              <a:rPr lang="nl-NL" dirty="0" err="1"/>
              <a:t>enz</a:t>
            </a:r>
            <a:r>
              <a:rPr lang="nl-NL" dirty="0"/>
              <a:t>)</a:t>
            </a:r>
          </a:p>
          <a:p>
            <a:pPr marL="0" indent="0">
              <a:buNone/>
            </a:pPr>
            <a:r>
              <a:rPr lang="nl-NL" b="1" dirty="0"/>
              <a:t>De voedingsmiddelen</a:t>
            </a:r>
            <a:r>
              <a:rPr lang="nl-NL" dirty="0"/>
              <a:t>: Etenswaren. (koffie, brood, blikgroenten enz. Deze producten worden gemaakt in de lichte industrie)</a:t>
            </a:r>
          </a:p>
          <a:p>
            <a:pPr marL="0" indent="0">
              <a:buNone/>
            </a:pPr>
            <a:endParaRPr lang="nl-NL" dirty="0"/>
          </a:p>
        </p:txBody>
      </p:sp>
      <p:pic>
        <p:nvPicPr>
          <p:cNvPr id="5" name="Afbeelding 4"/>
          <p:cNvPicPr>
            <a:picLocks noChangeAspect="1"/>
          </p:cNvPicPr>
          <p:nvPr/>
        </p:nvPicPr>
        <p:blipFill>
          <a:blip r:embed="rId3"/>
          <a:stretch>
            <a:fillRect/>
          </a:stretch>
        </p:blipFill>
        <p:spPr>
          <a:xfrm>
            <a:off x="9105727" y="4016044"/>
            <a:ext cx="2571750" cy="1428750"/>
          </a:xfrm>
          <a:prstGeom prst="rect">
            <a:avLst/>
          </a:prstGeom>
        </p:spPr>
      </p:pic>
      <p:pic>
        <p:nvPicPr>
          <p:cNvPr id="7" name="Afbeelding 6"/>
          <p:cNvPicPr>
            <a:picLocks noChangeAspect="1"/>
          </p:cNvPicPr>
          <p:nvPr/>
        </p:nvPicPr>
        <p:blipFill>
          <a:blip r:embed="rId4"/>
          <a:stretch>
            <a:fillRect/>
          </a:stretch>
        </p:blipFill>
        <p:spPr>
          <a:xfrm>
            <a:off x="849756" y="4848225"/>
            <a:ext cx="2152650" cy="1428750"/>
          </a:xfrm>
          <a:prstGeom prst="rect">
            <a:avLst/>
          </a:prstGeom>
        </p:spPr>
      </p:pic>
    </p:spTree>
    <p:extLst>
      <p:ext uri="{BB962C8B-B14F-4D97-AF65-F5344CB8AC3E}">
        <p14:creationId xmlns:p14="http://schemas.microsoft.com/office/powerpoint/2010/main" val="258355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31333"/>
          </a:xfrm>
        </p:spPr>
        <p:txBody>
          <a:bodyPr/>
          <a:lstStyle/>
          <a:p>
            <a:r>
              <a:rPr lang="nl-NL" dirty="0"/>
              <a:t>Topografie hoofdstuk 6</a:t>
            </a:r>
          </a:p>
        </p:txBody>
      </p:sp>
      <p:sp>
        <p:nvSpPr>
          <p:cNvPr id="3" name="Tijdelijke aanduiding voor inhoud 2"/>
          <p:cNvSpPr>
            <a:spLocks noGrp="1"/>
          </p:cNvSpPr>
          <p:nvPr>
            <p:ph idx="1"/>
          </p:nvPr>
        </p:nvSpPr>
        <p:spPr>
          <a:xfrm>
            <a:off x="897468" y="2431523"/>
            <a:ext cx="8596668" cy="3880773"/>
          </a:xfrm>
        </p:spPr>
        <p:txBody>
          <a:bodyPr>
            <a:normAutofit/>
          </a:bodyPr>
          <a:lstStyle/>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1878302606"/>
              </p:ext>
            </p:extLst>
          </p:nvPr>
        </p:nvGraphicFramePr>
        <p:xfrm>
          <a:off x="897468" y="2431522"/>
          <a:ext cx="8376534" cy="3880773"/>
        </p:xfrm>
        <a:graphic>
          <a:graphicData uri="http://schemas.openxmlformats.org/drawingml/2006/table">
            <a:tbl>
              <a:tblPr firstRow="1" bandRow="1">
                <a:tableStyleId>{5C22544A-7EE6-4342-B048-85BDC9FD1C3A}</a:tableStyleId>
              </a:tblPr>
              <a:tblGrid>
                <a:gridCol w="4188267">
                  <a:extLst>
                    <a:ext uri="{9D8B030D-6E8A-4147-A177-3AD203B41FA5}">
                      <a16:colId xmlns:a16="http://schemas.microsoft.com/office/drawing/2014/main" xmlns="" val="3473796878"/>
                    </a:ext>
                  </a:extLst>
                </a:gridCol>
                <a:gridCol w="4188267">
                  <a:extLst>
                    <a:ext uri="{9D8B030D-6E8A-4147-A177-3AD203B41FA5}">
                      <a16:colId xmlns:a16="http://schemas.microsoft.com/office/drawing/2014/main" xmlns="" val="2084535195"/>
                    </a:ext>
                  </a:extLst>
                </a:gridCol>
              </a:tblGrid>
              <a:tr h="3880773">
                <a:tc>
                  <a:txBody>
                    <a:bodyPr/>
                    <a:lstStyle/>
                    <a:p>
                      <a:pPr marL="0" indent="0">
                        <a:buNone/>
                      </a:pPr>
                      <a:r>
                        <a:rPr lang="nl-NL" sz="2800" dirty="0"/>
                        <a:t>Oekraïne</a:t>
                      </a:r>
                    </a:p>
                    <a:p>
                      <a:pPr marL="0" indent="0">
                        <a:buNone/>
                      </a:pPr>
                      <a:r>
                        <a:rPr lang="nl-NL" sz="2800" dirty="0"/>
                        <a:t>Tsjechië</a:t>
                      </a:r>
                    </a:p>
                    <a:p>
                      <a:pPr marL="0" indent="0">
                        <a:buNone/>
                      </a:pPr>
                      <a:r>
                        <a:rPr lang="nl-NL" sz="2800" dirty="0"/>
                        <a:t>Slowakije</a:t>
                      </a:r>
                    </a:p>
                    <a:p>
                      <a:pPr marL="0" indent="0">
                        <a:buNone/>
                      </a:pPr>
                      <a:r>
                        <a:rPr lang="nl-NL" sz="2800" dirty="0"/>
                        <a:t>Hongarije</a:t>
                      </a:r>
                    </a:p>
                    <a:p>
                      <a:pPr marL="0" indent="0">
                        <a:buNone/>
                      </a:pPr>
                      <a:r>
                        <a:rPr lang="nl-NL" sz="2800" dirty="0"/>
                        <a:t>Polen</a:t>
                      </a:r>
                    </a:p>
                    <a:p>
                      <a:pPr marL="0" indent="0">
                        <a:buNone/>
                      </a:pPr>
                      <a:r>
                        <a:rPr lang="nl-NL" sz="2800" dirty="0"/>
                        <a:t>Kiev</a:t>
                      </a:r>
                    </a:p>
                    <a:p>
                      <a:pPr marL="0" indent="0">
                        <a:buNone/>
                      </a:pPr>
                      <a:r>
                        <a:rPr lang="nl-NL" sz="2800" dirty="0"/>
                        <a:t>Moskou</a:t>
                      </a:r>
                    </a:p>
                    <a:p>
                      <a:endParaRPr lang="nl-NL" dirty="0"/>
                    </a:p>
                  </a:txBody>
                  <a:tcPr/>
                </a:tc>
                <a:tc>
                  <a:txBody>
                    <a:bodyPr/>
                    <a:lstStyle/>
                    <a:p>
                      <a:pPr marL="0" indent="0">
                        <a:buNone/>
                      </a:pPr>
                      <a:r>
                        <a:rPr lang="nl-NL" sz="2800" dirty="0"/>
                        <a:t>Sint Petersburg</a:t>
                      </a:r>
                    </a:p>
                    <a:p>
                      <a:pPr marL="0" indent="0">
                        <a:buNone/>
                      </a:pPr>
                      <a:r>
                        <a:rPr lang="nl-NL" sz="2800" dirty="0"/>
                        <a:t>Praag</a:t>
                      </a:r>
                    </a:p>
                    <a:p>
                      <a:pPr marL="0" indent="0">
                        <a:buNone/>
                      </a:pPr>
                      <a:r>
                        <a:rPr lang="nl-NL" sz="2800" dirty="0"/>
                        <a:t>Bratislava</a:t>
                      </a:r>
                    </a:p>
                    <a:p>
                      <a:pPr marL="0" indent="0">
                        <a:buNone/>
                      </a:pPr>
                      <a:r>
                        <a:rPr lang="nl-NL" sz="2800" dirty="0"/>
                        <a:t>Boedapest</a:t>
                      </a:r>
                    </a:p>
                    <a:p>
                      <a:pPr marL="0" indent="0">
                        <a:buNone/>
                      </a:pPr>
                      <a:r>
                        <a:rPr lang="nl-NL" sz="2800" dirty="0"/>
                        <a:t>Warschau</a:t>
                      </a:r>
                    </a:p>
                    <a:p>
                      <a:pPr marL="0" indent="0">
                        <a:buNone/>
                      </a:pPr>
                      <a:r>
                        <a:rPr lang="nl-NL" sz="2800" dirty="0"/>
                        <a:t>De Oeral</a:t>
                      </a:r>
                    </a:p>
                    <a:p>
                      <a:pPr marL="0" indent="0">
                        <a:buNone/>
                      </a:pPr>
                      <a:r>
                        <a:rPr lang="nl-NL" sz="2800" dirty="0"/>
                        <a:t>De Wolga</a:t>
                      </a:r>
                    </a:p>
                    <a:p>
                      <a:pPr marL="0" indent="0">
                        <a:buNone/>
                      </a:pPr>
                      <a:r>
                        <a:rPr lang="nl-NL" sz="2800" dirty="0"/>
                        <a:t>De Kaukasus</a:t>
                      </a:r>
                    </a:p>
                    <a:p>
                      <a:endParaRPr lang="nl-NL" dirty="0"/>
                    </a:p>
                  </a:txBody>
                  <a:tcPr/>
                </a:tc>
                <a:extLst>
                  <a:ext uri="{0D108BD9-81ED-4DB2-BD59-A6C34878D82A}">
                    <a16:rowId xmlns:a16="http://schemas.microsoft.com/office/drawing/2014/main" xmlns="" val="1813515850"/>
                  </a:ext>
                </a:extLst>
              </a:tr>
            </a:tbl>
          </a:graphicData>
        </a:graphic>
      </p:graphicFrame>
    </p:spTree>
    <p:extLst>
      <p:ext uri="{BB962C8B-B14F-4D97-AF65-F5344CB8AC3E}">
        <p14:creationId xmlns:p14="http://schemas.microsoft.com/office/powerpoint/2010/main" val="721579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Doelen les 3</a:t>
            </a:r>
          </a:p>
        </p:txBody>
      </p:sp>
      <p:sp>
        <p:nvSpPr>
          <p:cNvPr id="3" name="Tijdelijke aanduiding voor inhoud 2"/>
          <p:cNvSpPr>
            <a:spLocks noGrp="1"/>
          </p:cNvSpPr>
          <p:nvPr>
            <p:ph idx="1"/>
          </p:nvPr>
        </p:nvSpPr>
        <p:spPr>
          <a:xfrm>
            <a:off x="677334" y="1608667"/>
            <a:ext cx="8596668" cy="4622800"/>
          </a:xfrm>
        </p:spPr>
        <p:txBody>
          <a:bodyPr/>
          <a:lstStyle/>
          <a:p>
            <a:pPr marL="0" indent="0">
              <a:buNone/>
            </a:pPr>
            <a:r>
              <a:rPr lang="nl-NL" b="1" dirty="0"/>
              <a:t>De leerlingen weten:</a:t>
            </a:r>
          </a:p>
          <a:p>
            <a:pPr marL="0" indent="0">
              <a:buNone/>
            </a:pPr>
            <a:r>
              <a:rPr lang="nl-NL" dirty="0"/>
              <a:t>-dat er in de omgeving van Moskou zware industrie aangetroffen wordt en wat deze industrie produceert;</a:t>
            </a:r>
          </a:p>
          <a:p>
            <a:pPr marL="0" indent="0">
              <a:buNone/>
            </a:pPr>
            <a:r>
              <a:rPr lang="nl-NL" dirty="0"/>
              <a:t>-dat er in de omgeving van Bratislava lichte industrie aangetroffen wordt en wat deze industrie produceert;</a:t>
            </a:r>
          </a:p>
          <a:p>
            <a:pPr marL="0" indent="0">
              <a:buNone/>
            </a:pPr>
            <a:r>
              <a:rPr lang="nl-NL" b="1" dirty="0"/>
              <a:t>De leerlingen kunnen;</a:t>
            </a:r>
          </a:p>
          <a:p>
            <a:pPr marL="0" indent="0">
              <a:buNone/>
            </a:pPr>
            <a:r>
              <a:rPr lang="nl-NL" dirty="0"/>
              <a:t>-verschillen tussen de industrie rond Moskou en de industrie rond Bratislava benoemen en verklaren.</a:t>
            </a:r>
          </a:p>
          <a:p>
            <a:pPr marL="0" indent="0">
              <a:buNone/>
            </a:pPr>
            <a:r>
              <a:rPr lang="nl-NL" b="1" dirty="0"/>
              <a:t>De leerlingen realiseren zich dat</a:t>
            </a:r>
            <a:r>
              <a:rPr lang="nl-NL" dirty="0"/>
              <a:t>:</a:t>
            </a:r>
          </a:p>
          <a:p>
            <a:pPr marL="0" indent="0">
              <a:buNone/>
            </a:pPr>
            <a:r>
              <a:rPr lang="nl-NL" dirty="0"/>
              <a:t>-zware industrie een halffabricaat levert;</a:t>
            </a:r>
          </a:p>
          <a:p>
            <a:pPr marL="0" indent="0">
              <a:buNone/>
            </a:pPr>
            <a:r>
              <a:rPr lang="nl-NL" dirty="0"/>
              <a:t>-lichte industrie afhankelijk is van een goed netwerk.</a:t>
            </a:r>
          </a:p>
        </p:txBody>
      </p:sp>
    </p:spTree>
    <p:extLst>
      <p:ext uri="{BB962C8B-B14F-4D97-AF65-F5344CB8AC3E}">
        <p14:creationId xmlns:p14="http://schemas.microsoft.com/office/powerpoint/2010/main" val="24510930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78</TotalTime>
  <Words>902</Words>
  <Application>Microsoft Office PowerPoint</Application>
  <PresentationFormat>Breedbeeld</PresentationFormat>
  <Paragraphs>76</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Trebuchet MS</vt:lpstr>
      <vt:lpstr>Wingdings 3</vt:lpstr>
      <vt:lpstr>Facet</vt:lpstr>
      <vt:lpstr>Waarom maken we niet alles in Nederland?</vt:lpstr>
      <vt:lpstr>Algemene lesdoelen hoofdstuk 6</vt:lpstr>
      <vt:lpstr>Soorten industrie</vt:lpstr>
      <vt:lpstr>Doelen Les 1</vt:lpstr>
      <vt:lpstr>Begrippen les 1</vt:lpstr>
      <vt:lpstr>Doelen les 2</vt:lpstr>
      <vt:lpstr>Begrippen les 2</vt:lpstr>
      <vt:lpstr>Topografie hoofdstuk 6</vt:lpstr>
      <vt:lpstr>Doelen les 3</vt:lpstr>
      <vt:lpstr>Begrippen les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Waarom maken we niet alles in Nederland?</dc:title>
  <dc:creator>Ada Groenheide</dc:creator>
  <cp:lastModifiedBy>P. van Dis</cp:lastModifiedBy>
  <cp:revision>8</cp:revision>
  <dcterms:created xsi:type="dcterms:W3CDTF">2017-05-21T15:31:32Z</dcterms:created>
  <dcterms:modified xsi:type="dcterms:W3CDTF">2017-05-29T10:18:13Z</dcterms:modified>
</cp:coreProperties>
</file>